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06" r:id="rId2"/>
    <p:sldId id="325" r:id="rId3"/>
    <p:sldId id="292" r:id="rId4"/>
    <p:sldId id="305" r:id="rId5"/>
    <p:sldId id="313" r:id="rId6"/>
    <p:sldId id="294" r:id="rId7"/>
    <p:sldId id="295" r:id="rId8"/>
    <p:sldId id="296" r:id="rId9"/>
    <p:sldId id="297" r:id="rId10"/>
    <p:sldId id="293" r:id="rId11"/>
    <p:sldId id="314" r:id="rId12"/>
    <p:sldId id="256" r:id="rId13"/>
    <p:sldId id="299" r:id="rId14"/>
    <p:sldId id="302" r:id="rId15"/>
    <p:sldId id="303" r:id="rId16"/>
    <p:sldId id="304" r:id="rId17"/>
    <p:sldId id="312" r:id="rId18"/>
    <p:sldId id="300" r:id="rId19"/>
    <p:sldId id="301" r:id="rId20"/>
    <p:sldId id="319" r:id="rId21"/>
    <p:sldId id="320" r:id="rId22"/>
    <p:sldId id="268" r:id="rId23"/>
    <p:sldId id="315" r:id="rId24"/>
    <p:sldId id="318" r:id="rId25"/>
    <p:sldId id="317" r:id="rId26"/>
    <p:sldId id="308" r:id="rId27"/>
    <p:sldId id="322" r:id="rId28"/>
    <p:sldId id="321" r:id="rId29"/>
    <p:sldId id="324" r:id="rId30"/>
    <p:sldId id="32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4" autoAdjust="0"/>
    <p:restoredTop sz="94660"/>
  </p:normalViewPr>
  <p:slideViewPr>
    <p:cSldViewPr snapToGrid="0">
      <p:cViewPr varScale="1">
        <p:scale>
          <a:sx n="110" d="100"/>
          <a:sy n="110" d="100"/>
        </p:scale>
        <p:origin x="326" y="1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155CE-A42C-4D6D-AB0F-AF529DB9480E}"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06B11-E0E7-4D60-8658-EF19F6C59E12}" type="slidenum">
              <a:rPr lang="en-US" smtClean="0"/>
              <a:t>‹#›</a:t>
            </a:fld>
            <a:endParaRPr lang="en-US"/>
          </a:p>
        </p:txBody>
      </p:sp>
    </p:spTree>
    <p:extLst>
      <p:ext uri="{BB962C8B-B14F-4D97-AF65-F5344CB8AC3E}">
        <p14:creationId xmlns:p14="http://schemas.microsoft.com/office/powerpoint/2010/main" val="129107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journals.plos.org/ploscompbiol/article?id=10.1371/journal.pcbi.1002808#pcbi.1002808-Morgan1" TargetMode="External"/><Relationship Id="rId3" Type="http://schemas.openxmlformats.org/officeDocument/2006/relationships/hyperlink" Target="https://journals.plos.org/ploscompbiol/article?id=10.1371/journal.pcbi.1002808#pcbi.1002808-Pruesse1" TargetMode="External"/><Relationship Id="rId7" Type="http://schemas.openxmlformats.org/officeDocument/2006/relationships/hyperlink" Target="https://journals.plos.org/ploscompbiol/article?id=10.1371/journal.pcbi.1002808#pcbi.1002808-Overbeek1"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journals.plos.org/ploscompbiol/article?id=10.1371/journal.pcbi.1002808#pcbi.1002808-Kanehisa2" TargetMode="External"/><Relationship Id="rId5" Type="http://schemas.openxmlformats.org/officeDocument/2006/relationships/hyperlink" Target="https://journals.plos.org/ploscompbiol/article?id=10.1371/journal.pcbi.1002808#pcbi.1002808-Cole1" TargetMode="External"/><Relationship Id="rId4" Type="http://schemas.openxmlformats.org/officeDocument/2006/relationships/hyperlink" Target="https://journals.plos.org/ploscompbiol/article?id=10.1371/journal.pcbi.1002808#pcbi.1002808-DeSantis1" TargetMode="External"/><Relationship Id="rId9" Type="http://schemas.openxmlformats.org/officeDocument/2006/relationships/hyperlink" Target="https://doi.org/10.1371/journal.pcbi.1002808.g00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smtClean="0">
                <a:solidFill>
                  <a:schemeClr val="tx1"/>
                </a:solidFill>
                <a:effectLst/>
                <a:latin typeface="+mn-lt"/>
                <a:ea typeface="+mn-ea"/>
                <a:cs typeface="+mn-cs"/>
              </a:rPr>
              <a:t>Figure 1. Bioinformatic methods for functional metagenomics.</a:t>
            </a:r>
          </a:p>
          <a:p>
            <a:r>
              <a:rPr lang="en-US" sz="1200" b="0" i="0" kern="1200" smtClean="0">
                <a:solidFill>
                  <a:schemeClr val="tx1"/>
                </a:solidFill>
                <a:effectLst/>
                <a:latin typeface="+mn-lt"/>
                <a:ea typeface="+mn-ea"/>
                <a:cs typeface="+mn-cs"/>
              </a:rPr>
              <a:t>Studies that aim to define the composition and function of uncultured microbial communities are often referred to collectively as “metagenomic,” although this refers more specifically to particular sequencing-based assays. First, community DNA is extracted from a sample, typically uncultured, containing multiple microbial members. The bacterial taxa present in the community are most frequently defined by amplifying the 16S rRNA gene and sequencing it. Highly similar sequences are grouped into Operational Taxonomic Units (OTUs), which can be compared to 16S databases such as Silva </a:t>
            </a:r>
            <a:r>
              <a:rPr lang="en-US" sz="1200" b="0" i="0" u="sng" kern="1200" smtClean="0">
                <a:solidFill>
                  <a:schemeClr val="tx1"/>
                </a:solidFill>
                <a:effectLst/>
                <a:latin typeface="+mn-lt"/>
                <a:ea typeface="+mn-ea"/>
                <a:cs typeface="+mn-cs"/>
                <a:hlinkClick r:id="rId3"/>
              </a:rPr>
              <a:t>[16]</a:t>
            </a:r>
            <a:r>
              <a:rPr lang="en-US" sz="1200" b="0" i="0" kern="1200" smtClean="0">
                <a:solidFill>
                  <a:schemeClr val="tx1"/>
                </a:solidFill>
                <a:effectLst/>
                <a:latin typeface="+mn-lt"/>
                <a:ea typeface="+mn-ea"/>
                <a:cs typeface="+mn-cs"/>
              </a:rPr>
              <a:t>, Green Genes </a:t>
            </a:r>
            <a:r>
              <a:rPr lang="en-US" sz="1200" b="0" i="0" u="sng" kern="1200" smtClean="0">
                <a:solidFill>
                  <a:schemeClr val="tx1"/>
                </a:solidFill>
                <a:effectLst/>
                <a:latin typeface="+mn-lt"/>
                <a:ea typeface="+mn-ea"/>
                <a:cs typeface="+mn-cs"/>
                <a:hlinkClick r:id="rId4"/>
              </a:rPr>
              <a:t>[14]</a:t>
            </a:r>
            <a:r>
              <a:rPr lang="en-US" sz="1200" b="0" i="0" kern="1200" smtClean="0">
                <a:solidFill>
                  <a:schemeClr val="tx1"/>
                </a:solidFill>
                <a:effectLst/>
                <a:latin typeface="+mn-lt"/>
                <a:ea typeface="+mn-ea"/>
                <a:cs typeface="+mn-cs"/>
              </a:rPr>
              <a:t>, and RDP </a:t>
            </a:r>
            <a:r>
              <a:rPr lang="en-US" sz="1200" b="0" i="0" u="sng" kern="1200" smtClean="0">
                <a:solidFill>
                  <a:schemeClr val="tx1"/>
                </a:solidFill>
                <a:effectLst/>
                <a:latin typeface="+mn-lt"/>
                <a:ea typeface="+mn-ea"/>
                <a:cs typeface="+mn-cs"/>
                <a:hlinkClick r:id="rId5"/>
              </a:rPr>
              <a:t>[15]</a:t>
            </a:r>
            <a:r>
              <a:rPr lang="en-US" sz="1200" b="0" i="0" kern="1200" smtClean="0">
                <a:solidFill>
                  <a:schemeClr val="tx1"/>
                </a:solidFill>
                <a:effectLst/>
                <a:latin typeface="+mn-lt"/>
                <a:ea typeface="+mn-ea"/>
                <a:cs typeface="+mn-cs"/>
              </a:rPr>
              <a:t> to identify them as precisely as possible. The community can be described in terms of which OTUs are present, their relative abundance, and/or their phylogenetic relationships. An alternate method of identifying community taxa is to directly metagenomically sequence community DNA and compare it to reference genomes or gene catalogs. This is more expensive but provides improved taxonomic resolution and allows observation of single nucleotide polymorphisms (SNPs) and other variant sequences. The functional capabilities of the community can also be determined by comparing the sequences to functional databases (e.g. KEGG </a:t>
            </a:r>
            <a:r>
              <a:rPr lang="en-US" sz="1200" b="0" i="0" u="sng" kern="1200" smtClean="0">
                <a:solidFill>
                  <a:schemeClr val="tx1"/>
                </a:solidFill>
                <a:effectLst/>
                <a:latin typeface="+mn-lt"/>
                <a:ea typeface="+mn-ea"/>
                <a:cs typeface="+mn-cs"/>
                <a:hlinkClick r:id="rId6"/>
              </a:rPr>
              <a:t>[170]</a:t>
            </a:r>
            <a:r>
              <a:rPr lang="en-US" sz="1200" b="0" i="0" kern="1200" smtClean="0">
                <a:solidFill>
                  <a:schemeClr val="tx1"/>
                </a:solidFill>
                <a:effectLst/>
                <a:latin typeface="+mn-lt"/>
                <a:ea typeface="+mn-ea"/>
                <a:cs typeface="+mn-cs"/>
              </a:rPr>
              <a:t> or SEED </a:t>
            </a:r>
            <a:r>
              <a:rPr lang="en-US" sz="1200" b="0" i="0" u="sng" kern="1200" smtClean="0">
                <a:solidFill>
                  <a:schemeClr val="tx1"/>
                </a:solidFill>
                <a:effectLst/>
                <a:latin typeface="+mn-lt"/>
                <a:ea typeface="+mn-ea"/>
                <a:cs typeface="+mn-cs"/>
                <a:hlinkClick r:id="rId7"/>
              </a:rPr>
              <a:t>[171]</a:t>
            </a:r>
            <a:r>
              <a:rPr lang="en-US" sz="1200" b="0" i="0" kern="1200" smtClean="0">
                <a:solidFill>
                  <a:schemeClr val="tx1"/>
                </a:solidFill>
                <a:effectLst/>
                <a:latin typeface="+mn-lt"/>
                <a:ea typeface="+mn-ea"/>
                <a:cs typeface="+mn-cs"/>
              </a:rPr>
              <a:t>). This allows the community to be described as relative abundances of its genes and pathways. Figure adapted from </a:t>
            </a:r>
            <a:r>
              <a:rPr lang="en-US" sz="1200" b="0" i="0" u="sng" kern="1200" smtClean="0">
                <a:solidFill>
                  <a:schemeClr val="tx1"/>
                </a:solidFill>
                <a:effectLst/>
                <a:latin typeface="+mn-lt"/>
                <a:ea typeface="+mn-ea"/>
                <a:cs typeface="+mn-cs"/>
                <a:hlinkClick r:id="rId8"/>
              </a:rPr>
              <a:t>[172]</a:t>
            </a:r>
            <a:r>
              <a:rPr lang="en-US" sz="1200" b="0" i="0" kern="1200" smtClean="0">
                <a:solidFill>
                  <a:schemeClr val="tx1"/>
                </a:solidFill>
                <a:effectLst/>
                <a:latin typeface="+mn-lt"/>
                <a:ea typeface="+mn-ea"/>
                <a:cs typeface="+mn-cs"/>
              </a:rPr>
              <a:t>.</a:t>
            </a:r>
          </a:p>
          <a:p>
            <a:r>
              <a:rPr lang="en-US" sz="1200" b="0" i="0" u="sng" kern="1200" smtClean="0">
                <a:solidFill>
                  <a:schemeClr val="tx1"/>
                </a:solidFill>
                <a:effectLst/>
                <a:latin typeface="+mn-lt"/>
                <a:ea typeface="+mn-ea"/>
                <a:cs typeface="+mn-cs"/>
                <a:hlinkClick r:id="rId9"/>
              </a:rPr>
              <a:t>https://doi.org/10.1371/journal.pcbi.1002808.g001</a:t>
            </a:r>
            <a:endParaRPr lang="en-US" sz="1200" b="0" i="0"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3A06B11-E0E7-4D60-8658-EF19F6C59E12}" type="slidenum">
              <a:rPr lang="en-US" smtClean="0"/>
              <a:t>7</a:t>
            </a:fld>
            <a:endParaRPr lang="en-US"/>
          </a:p>
        </p:txBody>
      </p:sp>
    </p:spTree>
    <p:extLst>
      <p:ext uri="{BB962C8B-B14F-4D97-AF65-F5344CB8AC3E}">
        <p14:creationId xmlns:p14="http://schemas.microsoft.com/office/powerpoint/2010/main" val="3045478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512CD5-484C-4677-8103-0F37FF6BE83B}"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6D6B8-B600-4D8B-8DC9-5F2467DD8276}" type="slidenum">
              <a:rPr lang="en-US" smtClean="0"/>
              <a:t>‹#›</a:t>
            </a:fld>
            <a:endParaRPr lang="en-US"/>
          </a:p>
        </p:txBody>
      </p:sp>
    </p:spTree>
    <p:extLst>
      <p:ext uri="{BB962C8B-B14F-4D97-AF65-F5344CB8AC3E}">
        <p14:creationId xmlns:p14="http://schemas.microsoft.com/office/powerpoint/2010/main" val="3342118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512CD5-484C-4677-8103-0F37FF6BE83B}"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6D6B8-B600-4D8B-8DC9-5F2467DD8276}" type="slidenum">
              <a:rPr lang="en-US" smtClean="0"/>
              <a:t>‹#›</a:t>
            </a:fld>
            <a:endParaRPr lang="en-US"/>
          </a:p>
        </p:txBody>
      </p:sp>
    </p:spTree>
    <p:extLst>
      <p:ext uri="{BB962C8B-B14F-4D97-AF65-F5344CB8AC3E}">
        <p14:creationId xmlns:p14="http://schemas.microsoft.com/office/powerpoint/2010/main" val="233907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512CD5-484C-4677-8103-0F37FF6BE83B}"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6D6B8-B600-4D8B-8DC9-5F2467DD8276}" type="slidenum">
              <a:rPr lang="en-US" smtClean="0"/>
              <a:t>‹#›</a:t>
            </a:fld>
            <a:endParaRPr lang="en-US"/>
          </a:p>
        </p:txBody>
      </p:sp>
    </p:spTree>
    <p:extLst>
      <p:ext uri="{BB962C8B-B14F-4D97-AF65-F5344CB8AC3E}">
        <p14:creationId xmlns:p14="http://schemas.microsoft.com/office/powerpoint/2010/main" val="3911045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512CD5-484C-4677-8103-0F37FF6BE83B}"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6D6B8-B600-4D8B-8DC9-5F2467DD8276}" type="slidenum">
              <a:rPr lang="en-US" smtClean="0"/>
              <a:t>‹#›</a:t>
            </a:fld>
            <a:endParaRPr lang="en-US"/>
          </a:p>
        </p:txBody>
      </p:sp>
    </p:spTree>
    <p:extLst>
      <p:ext uri="{BB962C8B-B14F-4D97-AF65-F5344CB8AC3E}">
        <p14:creationId xmlns:p14="http://schemas.microsoft.com/office/powerpoint/2010/main" val="2082181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512CD5-484C-4677-8103-0F37FF6BE83B}"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6D6B8-B600-4D8B-8DC9-5F2467DD8276}" type="slidenum">
              <a:rPr lang="en-US" smtClean="0"/>
              <a:t>‹#›</a:t>
            </a:fld>
            <a:endParaRPr lang="en-US"/>
          </a:p>
        </p:txBody>
      </p:sp>
    </p:spTree>
    <p:extLst>
      <p:ext uri="{BB962C8B-B14F-4D97-AF65-F5344CB8AC3E}">
        <p14:creationId xmlns:p14="http://schemas.microsoft.com/office/powerpoint/2010/main" val="353394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512CD5-484C-4677-8103-0F37FF6BE83B}"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6D6B8-B600-4D8B-8DC9-5F2467DD8276}" type="slidenum">
              <a:rPr lang="en-US" smtClean="0"/>
              <a:t>‹#›</a:t>
            </a:fld>
            <a:endParaRPr lang="en-US"/>
          </a:p>
        </p:txBody>
      </p:sp>
    </p:spTree>
    <p:extLst>
      <p:ext uri="{BB962C8B-B14F-4D97-AF65-F5344CB8AC3E}">
        <p14:creationId xmlns:p14="http://schemas.microsoft.com/office/powerpoint/2010/main" val="222178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512CD5-484C-4677-8103-0F37FF6BE83B}" type="datetimeFigureOut">
              <a:rPr lang="en-US" smtClean="0"/>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F6D6B8-B600-4D8B-8DC9-5F2467DD8276}" type="slidenum">
              <a:rPr lang="en-US" smtClean="0"/>
              <a:t>‹#›</a:t>
            </a:fld>
            <a:endParaRPr lang="en-US"/>
          </a:p>
        </p:txBody>
      </p:sp>
    </p:spTree>
    <p:extLst>
      <p:ext uri="{BB962C8B-B14F-4D97-AF65-F5344CB8AC3E}">
        <p14:creationId xmlns:p14="http://schemas.microsoft.com/office/powerpoint/2010/main" val="355188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512CD5-484C-4677-8103-0F37FF6BE83B}" type="datetimeFigureOut">
              <a:rPr lang="en-US" smtClean="0"/>
              <a:t>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F6D6B8-B600-4D8B-8DC9-5F2467DD8276}" type="slidenum">
              <a:rPr lang="en-US" smtClean="0"/>
              <a:t>‹#›</a:t>
            </a:fld>
            <a:endParaRPr lang="en-US"/>
          </a:p>
        </p:txBody>
      </p:sp>
    </p:spTree>
    <p:extLst>
      <p:ext uri="{BB962C8B-B14F-4D97-AF65-F5344CB8AC3E}">
        <p14:creationId xmlns:p14="http://schemas.microsoft.com/office/powerpoint/2010/main" val="131969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512CD5-484C-4677-8103-0F37FF6BE83B}" type="datetimeFigureOut">
              <a:rPr lang="en-US" smtClean="0"/>
              <a:t>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F6D6B8-B600-4D8B-8DC9-5F2467DD8276}" type="slidenum">
              <a:rPr lang="en-US" smtClean="0"/>
              <a:t>‹#›</a:t>
            </a:fld>
            <a:endParaRPr lang="en-US"/>
          </a:p>
        </p:txBody>
      </p:sp>
    </p:spTree>
    <p:extLst>
      <p:ext uri="{BB962C8B-B14F-4D97-AF65-F5344CB8AC3E}">
        <p14:creationId xmlns:p14="http://schemas.microsoft.com/office/powerpoint/2010/main" val="81393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512CD5-484C-4677-8103-0F37FF6BE83B}"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6D6B8-B600-4D8B-8DC9-5F2467DD8276}" type="slidenum">
              <a:rPr lang="en-US" smtClean="0"/>
              <a:t>‹#›</a:t>
            </a:fld>
            <a:endParaRPr lang="en-US"/>
          </a:p>
        </p:txBody>
      </p:sp>
    </p:spTree>
    <p:extLst>
      <p:ext uri="{BB962C8B-B14F-4D97-AF65-F5344CB8AC3E}">
        <p14:creationId xmlns:p14="http://schemas.microsoft.com/office/powerpoint/2010/main" val="533344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512CD5-484C-4677-8103-0F37FF6BE83B}"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6D6B8-B600-4D8B-8DC9-5F2467DD8276}" type="slidenum">
              <a:rPr lang="en-US" smtClean="0"/>
              <a:t>‹#›</a:t>
            </a:fld>
            <a:endParaRPr lang="en-US"/>
          </a:p>
        </p:txBody>
      </p:sp>
    </p:spTree>
    <p:extLst>
      <p:ext uri="{BB962C8B-B14F-4D97-AF65-F5344CB8AC3E}">
        <p14:creationId xmlns:p14="http://schemas.microsoft.com/office/powerpoint/2010/main" val="3443468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12CD5-484C-4677-8103-0F37FF6BE83B}" type="datetimeFigureOut">
              <a:rPr lang="en-US" smtClean="0"/>
              <a:t>7/11/2024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6D6B8-B600-4D8B-8DC9-5F2467DD8276}" type="slidenum">
              <a:rPr lang="en-US" smtClean="0"/>
              <a:t>‹#›</a:t>
            </a:fld>
            <a:endParaRPr lang="en-US"/>
          </a:p>
        </p:txBody>
      </p:sp>
    </p:spTree>
    <p:extLst>
      <p:ext uri="{BB962C8B-B14F-4D97-AF65-F5344CB8AC3E}">
        <p14:creationId xmlns:p14="http://schemas.microsoft.com/office/powerpoint/2010/main" val="2064177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Oval 5"/>
          <p:cNvSpPr/>
          <p:nvPr/>
        </p:nvSpPr>
        <p:spPr>
          <a:xfrm>
            <a:off x="3488266" y="-1095022"/>
            <a:ext cx="10927645" cy="99455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23645" y="2494343"/>
            <a:ext cx="7732888" cy="1569660"/>
          </a:xfrm>
          <a:prstGeom prst="rect">
            <a:avLst/>
          </a:prstGeom>
          <a:noFill/>
        </p:spPr>
        <p:txBody>
          <a:bodyPr wrap="square" rtlCol="0">
            <a:spAutoFit/>
          </a:bodyPr>
          <a:lstStyle/>
          <a:p>
            <a:pPr algn="ctr"/>
            <a:r>
              <a:rPr lang="en-US" sz="3200" b="1" smtClean="0">
                <a:solidFill>
                  <a:schemeClr val="tx2">
                    <a:lumMod val="50000"/>
                  </a:schemeClr>
                </a:solidFill>
              </a:rPr>
              <a:t>Bioinformatic </a:t>
            </a:r>
            <a:r>
              <a:rPr lang="en-US" sz="3200" b="1">
                <a:solidFill>
                  <a:schemeClr val="tx2">
                    <a:lumMod val="50000"/>
                  </a:schemeClr>
                </a:solidFill>
              </a:rPr>
              <a:t>Analysis of </a:t>
            </a:r>
            <a:r>
              <a:rPr lang="en-US" sz="3200" b="1">
                <a:solidFill>
                  <a:schemeClr val="tx2">
                    <a:lumMod val="50000"/>
                  </a:schemeClr>
                </a:solidFill>
              </a:rPr>
              <a:t>Microbiome </a:t>
            </a:r>
            <a:r>
              <a:rPr lang="en-US" sz="3200" b="1" smtClean="0">
                <a:solidFill>
                  <a:schemeClr val="tx2">
                    <a:lumMod val="50000"/>
                  </a:schemeClr>
                </a:solidFill>
              </a:rPr>
              <a:t>Data </a:t>
            </a:r>
          </a:p>
          <a:p>
            <a:pPr algn="ctr"/>
            <a:r>
              <a:rPr lang="en-US" sz="3200" b="1" smtClean="0">
                <a:solidFill>
                  <a:schemeClr val="tx2">
                    <a:lumMod val="50000"/>
                  </a:schemeClr>
                </a:solidFill>
              </a:rPr>
              <a:t>&amp;</a:t>
            </a:r>
            <a:endParaRPr lang="en-US" sz="3200" b="1">
              <a:solidFill>
                <a:schemeClr val="tx2">
                  <a:lumMod val="50000"/>
                </a:schemeClr>
              </a:solidFill>
            </a:endParaRPr>
          </a:p>
          <a:p>
            <a:pPr algn="ctr"/>
            <a:r>
              <a:rPr lang="en-US" sz="3200" b="1" smtClean="0">
                <a:solidFill>
                  <a:schemeClr val="tx2">
                    <a:lumMod val="50000"/>
                  </a:schemeClr>
                </a:solidFill>
              </a:rPr>
              <a:t>Microbiome </a:t>
            </a:r>
            <a:r>
              <a:rPr lang="en-US" sz="3200" b="1">
                <a:solidFill>
                  <a:schemeClr val="tx2">
                    <a:lumMod val="50000"/>
                  </a:schemeClr>
                </a:solidFill>
              </a:rPr>
              <a:t>Data Structure</a:t>
            </a:r>
          </a:p>
        </p:txBody>
      </p:sp>
      <p:sp>
        <p:nvSpPr>
          <p:cNvPr id="8" name="TextBox 7"/>
          <p:cNvSpPr txBox="1"/>
          <p:nvPr/>
        </p:nvSpPr>
        <p:spPr>
          <a:xfrm>
            <a:off x="7772398" y="6272580"/>
            <a:ext cx="1179690" cy="369332"/>
          </a:xfrm>
          <a:prstGeom prst="rect">
            <a:avLst/>
          </a:prstGeom>
          <a:noFill/>
        </p:spPr>
        <p:txBody>
          <a:bodyPr wrap="square" rtlCol="0">
            <a:spAutoFit/>
          </a:bodyPr>
          <a:lstStyle/>
          <a:p>
            <a:r>
              <a:rPr lang="en-US" smtClean="0"/>
              <a:t>11/7/2024</a:t>
            </a:r>
            <a:endParaRPr lang="en-US"/>
          </a:p>
        </p:txBody>
      </p:sp>
      <p:sp>
        <p:nvSpPr>
          <p:cNvPr id="9" name="TextBox 8"/>
          <p:cNvSpPr txBox="1"/>
          <p:nvPr/>
        </p:nvSpPr>
        <p:spPr>
          <a:xfrm>
            <a:off x="6911620" y="5487749"/>
            <a:ext cx="2901246" cy="646331"/>
          </a:xfrm>
          <a:prstGeom prst="rect">
            <a:avLst/>
          </a:prstGeom>
          <a:noFill/>
        </p:spPr>
        <p:txBody>
          <a:bodyPr wrap="square" rtlCol="0">
            <a:spAutoFit/>
          </a:bodyPr>
          <a:lstStyle/>
          <a:p>
            <a:pPr algn="ctr"/>
            <a:r>
              <a:rPr lang="en-US" smtClean="0"/>
              <a:t>Hoang Son</a:t>
            </a:r>
          </a:p>
          <a:p>
            <a:pPr algn="ctr"/>
            <a:r>
              <a:rPr lang="en-US" smtClean="0"/>
              <a:t>Hoangsonltt710@gmail.com</a:t>
            </a:r>
            <a:endParaRPr lang="en-US"/>
          </a:p>
        </p:txBody>
      </p:sp>
      <p:sp>
        <p:nvSpPr>
          <p:cNvPr id="10" name="TextBox 9"/>
          <p:cNvSpPr txBox="1"/>
          <p:nvPr/>
        </p:nvSpPr>
        <p:spPr>
          <a:xfrm>
            <a:off x="7507111" y="1986511"/>
            <a:ext cx="1365956" cy="369332"/>
          </a:xfrm>
          <a:prstGeom prst="rect">
            <a:avLst/>
          </a:prstGeom>
          <a:noFill/>
        </p:spPr>
        <p:txBody>
          <a:bodyPr wrap="square" rtlCol="0">
            <a:spAutoFit/>
          </a:bodyPr>
          <a:lstStyle/>
          <a:p>
            <a:r>
              <a:rPr lang="en-US" b="1" smtClean="0"/>
              <a:t>MGMA2024</a:t>
            </a:r>
            <a:endParaRPr lang="en-US" b="1"/>
          </a:p>
        </p:txBody>
      </p:sp>
    </p:spTree>
    <p:extLst>
      <p:ext uri="{BB962C8B-B14F-4D97-AF65-F5344CB8AC3E}">
        <p14:creationId xmlns:p14="http://schemas.microsoft.com/office/powerpoint/2010/main" val="11954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77890" y="518068"/>
            <a:ext cx="7628563" cy="553998"/>
          </a:xfrm>
          <a:prstGeom prst="rect">
            <a:avLst/>
          </a:prstGeom>
        </p:spPr>
        <p:txBody>
          <a:bodyPr wrap="none">
            <a:spAutoFit/>
          </a:bodyPr>
          <a:lstStyle/>
          <a:p>
            <a:r>
              <a:rPr lang="en-US" sz="3000" b="1" smtClean="0"/>
              <a:t>Profiling microbial communities by sequencing</a:t>
            </a:r>
            <a:endParaRPr lang="en-US" sz="3000" b="1"/>
          </a:p>
        </p:txBody>
      </p:sp>
      <p:grpSp>
        <p:nvGrpSpPr>
          <p:cNvPr id="9" name="Group 8"/>
          <p:cNvGrpSpPr/>
          <p:nvPr/>
        </p:nvGrpSpPr>
        <p:grpSpPr>
          <a:xfrm>
            <a:off x="1823702" y="1384184"/>
            <a:ext cx="8783273" cy="4731390"/>
            <a:chOff x="1644244" y="1543574"/>
            <a:chExt cx="8783273" cy="4731390"/>
          </a:xfrm>
        </p:grpSpPr>
        <p:pic>
          <p:nvPicPr>
            <p:cNvPr id="5" name="Picture 4"/>
            <p:cNvPicPr>
              <a:picLocks noChangeAspect="1"/>
            </p:cNvPicPr>
            <p:nvPr/>
          </p:nvPicPr>
          <p:blipFill rotWithShape="1">
            <a:blip r:embed="rId2"/>
            <a:srcRect l="17959" t="19939" r="10000" b="11071"/>
            <a:stretch/>
          </p:blipFill>
          <p:spPr>
            <a:xfrm>
              <a:off x="1644244" y="1543574"/>
              <a:ext cx="8783273" cy="4731390"/>
            </a:xfrm>
            <a:prstGeom prst="rect">
              <a:avLst/>
            </a:prstGeom>
          </p:spPr>
        </p:pic>
        <p:pic>
          <p:nvPicPr>
            <p:cNvPr id="7" name="Picture 6"/>
            <p:cNvPicPr>
              <a:picLocks noChangeAspect="1"/>
            </p:cNvPicPr>
            <p:nvPr/>
          </p:nvPicPr>
          <p:blipFill rotWithShape="1">
            <a:blip r:embed="rId3"/>
            <a:srcRect l="42512" t="27794" r="51639" b="61319"/>
            <a:stretch/>
          </p:blipFill>
          <p:spPr>
            <a:xfrm>
              <a:off x="4647501" y="2105636"/>
              <a:ext cx="713064" cy="746621"/>
            </a:xfrm>
            <a:prstGeom prst="rect">
              <a:avLst/>
            </a:prstGeom>
          </p:spPr>
        </p:pic>
        <p:pic>
          <p:nvPicPr>
            <p:cNvPr id="8" name="Picture 7"/>
            <p:cNvPicPr>
              <a:picLocks noChangeAspect="1"/>
            </p:cNvPicPr>
            <p:nvPr/>
          </p:nvPicPr>
          <p:blipFill rotWithShape="1">
            <a:blip r:embed="rId3"/>
            <a:srcRect l="42306" t="60822" r="51845" b="26599"/>
            <a:stretch/>
          </p:blipFill>
          <p:spPr>
            <a:xfrm>
              <a:off x="4647501" y="4405618"/>
              <a:ext cx="713064" cy="862668"/>
            </a:xfrm>
            <a:prstGeom prst="rect">
              <a:avLst/>
            </a:prstGeom>
          </p:spPr>
        </p:pic>
      </p:grpSp>
      <p:sp>
        <p:nvSpPr>
          <p:cNvPr id="10" name="TextBox 9"/>
          <p:cNvSpPr txBox="1"/>
          <p:nvPr/>
        </p:nvSpPr>
        <p:spPr>
          <a:xfrm>
            <a:off x="268941" y="6508368"/>
            <a:ext cx="11349318" cy="307777"/>
          </a:xfrm>
          <a:prstGeom prst="rect">
            <a:avLst/>
          </a:prstGeom>
          <a:noFill/>
        </p:spPr>
        <p:txBody>
          <a:bodyPr wrap="square" rtlCol="0">
            <a:spAutoFit/>
          </a:bodyPr>
          <a:lstStyle/>
          <a:p>
            <a:r>
              <a:rPr lang="en-US" sz="1400" i="1" smtClean="0"/>
              <a:t>http://hutternhower.sph.havard.edu/bst281</a:t>
            </a:r>
            <a:endParaRPr lang="en-US" sz="1400" i="1"/>
          </a:p>
        </p:txBody>
      </p:sp>
    </p:spTree>
    <p:extLst>
      <p:ext uri="{BB962C8B-B14F-4D97-AF65-F5344CB8AC3E}">
        <p14:creationId xmlns:p14="http://schemas.microsoft.com/office/powerpoint/2010/main" val="3754885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104" r="16793"/>
          <a:stretch/>
        </p:blipFill>
        <p:spPr>
          <a:xfrm>
            <a:off x="2329132" y="0"/>
            <a:ext cx="7815532" cy="6858000"/>
          </a:xfrm>
          <a:prstGeom prst="rect">
            <a:avLst/>
          </a:prstGeom>
        </p:spPr>
      </p:pic>
    </p:spTree>
    <p:extLst>
      <p:ext uri="{BB962C8B-B14F-4D97-AF65-F5344CB8AC3E}">
        <p14:creationId xmlns:p14="http://schemas.microsoft.com/office/powerpoint/2010/main" val="754737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1316" y="466164"/>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Microbial community analysis of sequencing data</a:t>
            </a:r>
            <a:endParaRPr lang="en-US" sz="3600" b="1">
              <a:latin typeface="Times New Roman" panose="02020603050405020304" pitchFamily="18" charset="0"/>
              <a:cs typeface="Times New Roman" panose="02020603050405020304" pitchFamily="18" charset="0"/>
            </a:endParaRPr>
          </a:p>
        </p:txBody>
      </p:sp>
      <p:sp>
        <p:nvSpPr>
          <p:cNvPr id="5" name="TextBox 4"/>
          <p:cNvSpPr txBox="1"/>
          <p:nvPr/>
        </p:nvSpPr>
        <p:spPr>
          <a:xfrm>
            <a:off x="681316" y="1272988"/>
            <a:ext cx="10929839" cy="5078313"/>
          </a:xfrm>
          <a:prstGeom prst="rect">
            <a:avLst/>
          </a:prstGeom>
          <a:noFill/>
        </p:spPr>
        <p:txBody>
          <a:bodyPr wrap="square" rtlCol="0">
            <a:spAutoFit/>
          </a:bodyPr>
          <a:lstStyle/>
          <a:p>
            <a:pPr>
              <a:lnSpc>
                <a:spcPct val="150000"/>
              </a:lnSpc>
            </a:pPr>
            <a:r>
              <a:rPr lang="en-US" sz="2400" b="1" smtClean="0"/>
              <a:t>Amplicon/16S rRNA Gene Amplification:</a:t>
            </a:r>
          </a:p>
          <a:p>
            <a:pPr marL="342900" indent="-342900">
              <a:lnSpc>
                <a:spcPct val="150000"/>
              </a:lnSpc>
              <a:buFont typeface="Arial" panose="020B0604020202020204" pitchFamily="34" charset="0"/>
              <a:buChar char="•"/>
            </a:pPr>
            <a:r>
              <a:rPr lang="en-US" sz="2400" b="1" smtClean="0"/>
              <a:t>Focus: </a:t>
            </a:r>
            <a:r>
              <a:rPr lang="en-US" sz="2400" smtClean="0"/>
              <a:t>Identifies the types of bacteria present (Who is there?).</a:t>
            </a:r>
          </a:p>
          <a:p>
            <a:pPr marL="342900" indent="-342900">
              <a:lnSpc>
                <a:spcPct val="150000"/>
              </a:lnSpc>
              <a:buFont typeface="Arial" panose="020B0604020202020204" pitchFamily="34" charset="0"/>
              <a:buChar char="•"/>
            </a:pPr>
            <a:r>
              <a:rPr lang="en-US" sz="2400" b="1" smtClean="0"/>
              <a:t>Method: </a:t>
            </a:r>
            <a:r>
              <a:rPr lang="en-US" sz="2400" smtClean="0"/>
              <a:t>Specific primers target and amplify a specific region of the 16S rRNA gene.</a:t>
            </a:r>
          </a:p>
          <a:p>
            <a:pPr marL="342900" indent="-342900">
              <a:lnSpc>
                <a:spcPct val="150000"/>
              </a:lnSpc>
              <a:buFont typeface="Arial" panose="020B0604020202020204" pitchFamily="34" charset="0"/>
              <a:buChar char="•"/>
            </a:pPr>
            <a:r>
              <a:rPr lang="en-US" sz="2400" b="1" smtClean="0"/>
              <a:t>Benefits: </a:t>
            </a:r>
            <a:r>
              <a:rPr lang="en-US" sz="2400" smtClean="0"/>
              <a:t>Cost-effective, good for community </a:t>
            </a:r>
            <a:r>
              <a:rPr lang="en-US" sz="2400" b="1" smtClean="0"/>
              <a:t>profiling.</a:t>
            </a:r>
          </a:p>
          <a:p>
            <a:pPr>
              <a:lnSpc>
                <a:spcPct val="150000"/>
              </a:lnSpc>
            </a:pPr>
            <a:endParaRPr lang="en-US" sz="2400" b="1" smtClean="0"/>
          </a:p>
          <a:p>
            <a:pPr>
              <a:lnSpc>
                <a:spcPct val="150000"/>
              </a:lnSpc>
            </a:pPr>
            <a:r>
              <a:rPr lang="en-US" sz="2400" b="1" smtClean="0"/>
              <a:t>Metagenomics:</a:t>
            </a:r>
          </a:p>
          <a:p>
            <a:pPr marL="342900" indent="-342900">
              <a:lnSpc>
                <a:spcPct val="150000"/>
              </a:lnSpc>
              <a:buFont typeface="Arial" panose="020B0604020202020204" pitchFamily="34" charset="0"/>
              <a:buChar char="•"/>
            </a:pPr>
            <a:r>
              <a:rPr lang="en-US" sz="2400" b="1" smtClean="0"/>
              <a:t>Focus: </a:t>
            </a:r>
            <a:r>
              <a:rPr lang="en-US" sz="2400" smtClean="0"/>
              <a:t>Analyzes all DNA in a sample (Who is there? What can they do?).</a:t>
            </a:r>
          </a:p>
          <a:p>
            <a:pPr marL="342900" indent="-342900">
              <a:lnSpc>
                <a:spcPct val="150000"/>
              </a:lnSpc>
              <a:buFont typeface="Arial" panose="020B0604020202020204" pitchFamily="34" charset="0"/>
              <a:buChar char="•"/>
            </a:pPr>
            <a:r>
              <a:rPr lang="en-US" sz="2400" b="1" smtClean="0"/>
              <a:t>Method: </a:t>
            </a:r>
            <a:r>
              <a:rPr lang="en-US" sz="2400" smtClean="0"/>
              <a:t>Sequences all genes present.</a:t>
            </a:r>
          </a:p>
          <a:p>
            <a:pPr marL="342900" indent="-342900">
              <a:lnSpc>
                <a:spcPct val="150000"/>
              </a:lnSpc>
              <a:buFont typeface="Arial" panose="020B0604020202020204" pitchFamily="34" charset="0"/>
              <a:buChar char="•"/>
            </a:pPr>
            <a:r>
              <a:rPr lang="en-US" sz="2400" b="1" smtClean="0"/>
              <a:t>Benefits: </a:t>
            </a:r>
            <a:r>
              <a:rPr lang="en-US" sz="2400" smtClean="0"/>
              <a:t>Provides deeper functional insights into the microbial community.</a:t>
            </a:r>
            <a:endParaRPr lang="en-US" sz="2400"/>
          </a:p>
        </p:txBody>
      </p:sp>
    </p:spTree>
    <p:extLst>
      <p:ext uri="{BB962C8B-B14F-4D97-AF65-F5344CB8AC3E}">
        <p14:creationId xmlns:p14="http://schemas.microsoft.com/office/powerpoint/2010/main" val="3909271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595" t="19120" r="13184" b="11950"/>
          <a:stretch/>
        </p:blipFill>
        <p:spPr>
          <a:xfrm>
            <a:off x="1578634" y="1725283"/>
            <a:ext cx="9049109" cy="4727276"/>
          </a:xfrm>
          <a:prstGeom prst="rect">
            <a:avLst/>
          </a:prstGeom>
        </p:spPr>
      </p:pic>
      <p:sp>
        <p:nvSpPr>
          <p:cNvPr id="5" name="TextBox 4"/>
          <p:cNvSpPr txBox="1"/>
          <p:nvPr/>
        </p:nvSpPr>
        <p:spPr>
          <a:xfrm>
            <a:off x="681316" y="466164"/>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Microbiome seuquencing methods comparison</a:t>
            </a:r>
            <a:endParaRPr lang="en-US" sz="3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41366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169" t="20113" r="11907" b="10735"/>
          <a:stretch/>
        </p:blipFill>
        <p:spPr>
          <a:xfrm>
            <a:off x="1560920" y="1503335"/>
            <a:ext cx="9500462" cy="4742482"/>
          </a:xfrm>
          <a:prstGeom prst="rect">
            <a:avLst/>
          </a:prstGeom>
        </p:spPr>
      </p:pic>
      <p:sp>
        <p:nvSpPr>
          <p:cNvPr id="5" name="TextBox 4"/>
          <p:cNvSpPr txBox="1"/>
          <p:nvPr/>
        </p:nvSpPr>
        <p:spPr>
          <a:xfrm>
            <a:off x="681316" y="466164"/>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Describing microbiomes: abudance and prevalence</a:t>
            </a:r>
            <a:endParaRPr lang="en-US" sz="3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4560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1186" t="16497" r="6187" b="14803"/>
          <a:stretch/>
        </p:blipFill>
        <p:spPr>
          <a:xfrm>
            <a:off x="5229667" y="1427060"/>
            <a:ext cx="6416299" cy="4711485"/>
          </a:xfrm>
          <a:prstGeom prst="rect">
            <a:avLst/>
          </a:prstGeom>
        </p:spPr>
      </p:pic>
      <p:sp>
        <p:nvSpPr>
          <p:cNvPr id="5" name="TextBox 4"/>
          <p:cNvSpPr txBox="1"/>
          <p:nvPr/>
        </p:nvSpPr>
        <p:spPr>
          <a:xfrm>
            <a:off x="681316" y="466164"/>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Alpha diversity &amp; Beta diversity</a:t>
            </a:r>
            <a:endParaRPr lang="en-US" sz="3600" b="1">
              <a:latin typeface="Times New Roman" panose="02020603050405020304" pitchFamily="18" charset="0"/>
              <a:cs typeface="Times New Roman" panose="02020603050405020304" pitchFamily="18" charset="0"/>
            </a:endParaRPr>
          </a:p>
        </p:txBody>
      </p:sp>
      <p:sp>
        <p:nvSpPr>
          <p:cNvPr id="7" name="Rectangle 6"/>
          <p:cNvSpPr/>
          <p:nvPr/>
        </p:nvSpPr>
        <p:spPr>
          <a:xfrm>
            <a:off x="242431" y="6385100"/>
            <a:ext cx="4303550" cy="307777"/>
          </a:xfrm>
          <a:prstGeom prst="rect">
            <a:avLst/>
          </a:prstGeom>
        </p:spPr>
        <p:txBody>
          <a:bodyPr wrap="none">
            <a:spAutoFit/>
          </a:bodyPr>
          <a:lstStyle/>
          <a:p>
            <a:r>
              <a:rPr lang="en-US" sz="1400" i="1" smtClean="0"/>
              <a:t>https://drive5.com/usearch/manual/alpha_metrics.html</a:t>
            </a:r>
            <a:endParaRPr lang="en-US" sz="1400" i="1"/>
          </a:p>
        </p:txBody>
      </p:sp>
      <p:sp>
        <p:nvSpPr>
          <p:cNvPr id="8" name="TextBox 7"/>
          <p:cNvSpPr txBox="1"/>
          <p:nvPr/>
        </p:nvSpPr>
        <p:spPr>
          <a:xfrm>
            <a:off x="681316" y="1427060"/>
            <a:ext cx="4049710" cy="2308324"/>
          </a:xfrm>
          <a:prstGeom prst="rect">
            <a:avLst/>
          </a:prstGeom>
          <a:noFill/>
        </p:spPr>
        <p:txBody>
          <a:bodyPr wrap="square" rtlCol="0">
            <a:spAutoFit/>
          </a:bodyPr>
          <a:lstStyle/>
          <a:p>
            <a:r>
              <a:rPr lang="en-US" sz="2400" b="1" smtClean="0"/>
              <a:t>Alpha diversity</a:t>
            </a:r>
          </a:p>
          <a:p>
            <a:r>
              <a:rPr lang="en-US" sz="2400" smtClean="0"/>
              <a:t>Measure of the species richness and sample evenness</a:t>
            </a:r>
          </a:p>
          <a:p>
            <a:endParaRPr lang="en-US" sz="2400" smtClean="0"/>
          </a:p>
          <a:p>
            <a:pPr marL="342900" indent="-342900">
              <a:buFont typeface="Arial" panose="020B0604020202020204" pitchFamily="34" charset="0"/>
              <a:buChar char="•"/>
            </a:pPr>
            <a:r>
              <a:rPr lang="en-US" sz="2400" smtClean="0"/>
              <a:t>Richness: Chao1, Shannon</a:t>
            </a:r>
            <a:endParaRPr lang="en-US" sz="2400"/>
          </a:p>
          <a:p>
            <a:pPr marL="342900" indent="-342900">
              <a:buFont typeface="Arial" panose="020B0604020202020204" pitchFamily="34" charset="0"/>
              <a:buChar char="•"/>
            </a:pPr>
            <a:r>
              <a:rPr lang="en-US" sz="2400" smtClean="0"/>
              <a:t>Eveness: Simpson index</a:t>
            </a:r>
          </a:p>
        </p:txBody>
      </p:sp>
    </p:spTree>
    <p:extLst>
      <p:ext uri="{BB962C8B-B14F-4D97-AF65-F5344CB8AC3E}">
        <p14:creationId xmlns:p14="http://schemas.microsoft.com/office/powerpoint/2010/main" val="1517633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696" t="39817" r="21195" b="15932"/>
          <a:stretch/>
        </p:blipFill>
        <p:spPr>
          <a:xfrm>
            <a:off x="2399625" y="3911690"/>
            <a:ext cx="7169426" cy="2740900"/>
          </a:xfrm>
          <a:prstGeom prst="rect">
            <a:avLst/>
          </a:prstGeom>
        </p:spPr>
      </p:pic>
      <p:sp>
        <p:nvSpPr>
          <p:cNvPr id="5" name="TextBox 4"/>
          <p:cNvSpPr txBox="1"/>
          <p:nvPr/>
        </p:nvSpPr>
        <p:spPr>
          <a:xfrm>
            <a:off x="681316" y="466164"/>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Alpha diversity &amp; Beta diversity</a:t>
            </a:r>
            <a:endParaRPr lang="en-US" sz="3600" b="1">
              <a:latin typeface="Times New Roman" panose="02020603050405020304" pitchFamily="18" charset="0"/>
              <a:cs typeface="Times New Roman" panose="02020603050405020304" pitchFamily="18" charset="0"/>
            </a:endParaRPr>
          </a:p>
        </p:txBody>
      </p:sp>
      <p:sp>
        <p:nvSpPr>
          <p:cNvPr id="6" name="TextBox 5"/>
          <p:cNvSpPr txBox="1"/>
          <p:nvPr/>
        </p:nvSpPr>
        <p:spPr>
          <a:xfrm>
            <a:off x="681316" y="1361245"/>
            <a:ext cx="8449432" cy="461665"/>
          </a:xfrm>
          <a:prstGeom prst="rect">
            <a:avLst/>
          </a:prstGeom>
          <a:noFill/>
        </p:spPr>
        <p:txBody>
          <a:bodyPr wrap="square" rtlCol="0">
            <a:spAutoFit/>
          </a:bodyPr>
          <a:lstStyle/>
          <a:p>
            <a:r>
              <a:rPr lang="en-US" sz="2400" b="1" smtClean="0"/>
              <a:t>Beta diversity: </a:t>
            </a:r>
            <a:r>
              <a:rPr lang="en-US" sz="2400" smtClean="0"/>
              <a:t>calculate the between-sample community distance </a:t>
            </a:r>
            <a:endParaRPr lang="en-US" sz="2400" b="1" smtClean="0"/>
          </a:p>
        </p:txBody>
      </p:sp>
      <p:pic>
        <p:nvPicPr>
          <p:cNvPr id="7" name="Picture 6"/>
          <p:cNvPicPr>
            <a:picLocks noChangeAspect="1"/>
          </p:cNvPicPr>
          <p:nvPr/>
        </p:nvPicPr>
        <p:blipFill>
          <a:blip r:embed="rId3"/>
          <a:stretch>
            <a:fillRect/>
          </a:stretch>
        </p:blipFill>
        <p:spPr>
          <a:xfrm>
            <a:off x="3885754" y="1822910"/>
            <a:ext cx="2915065" cy="1903224"/>
          </a:xfrm>
          <a:prstGeom prst="rect">
            <a:avLst/>
          </a:prstGeom>
        </p:spPr>
      </p:pic>
    </p:spTree>
    <p:extLst>
      <p:ext uri="{BB962C8B-B14F-4D97-AF65-F5344CB8AC3E}">
        <p14:creationId xmlns:p14="http://schemas.microsoft.com/office/powerpoint/2010/main" val="1883110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47798" y="2795760"/>
            <a:ext cx="8896410" cy="1015663"/>
          </a:xfrm>
          <a:prstGeom prst="rect">
            <a:avLst/>
          </a:prstGeom>
        </p:spPr>
        <p:txBody>
          <a:bodyPr wrap="none">
            <a:spAutoFit/>
          </a:bodyPr>
          <a:lstStyle/>
          <a:p>
            <a:pPr algn="ctr"/>
            <a:r>
              <a:rPr lang="en-US" sz="6000" b="1" smtClean="0">
                <a:solidFill>
                  <a:schemeClr val="tx2">
                    <a:lumMod val="50000"/>
                  </a:schemeClr>
                </a:solidFill>
              </a:rPr>
              <a:t>Microbiome Data Structure</a:t>
            </a:r>
            <a:endParaRPr lang="en-US" sz="6000" b="1">
              <a:solidFill>
                <a:schemeClr val="tx2">
                  <a:lumMod val="50000"/>
                </a:schemeClr>
              </a:solidFill>
            </a:endParaRPr>
          </a:p>
        </p:txBody>
      </p:sp>
    </p:spTree>
    <p:extLst>
      <p:ext uri="{BB962C8B-B14F-4D97-AF65-F5344CB8AC3E}">
        <p14:creationId xmlns:p14="http://schemas.microsoft.com/office/powerpoint/2010/main" val="20222202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868" t="20251" r="16580" b="11446"/>
          <a:stretch/>
        </p:blipFill>
        <p:spPr>
          <a:xfrm>
            <a:off x="1690776" y="1388853"/>
            <a:ext cx="8479767" cy="4684144"/>
          </a:xfrm>
          <a:prstGeom prst="rect">
            <a:avLst/>
          </a:prstGeom>
        </p:spPr>
      </p:pic>
      <p:sp>
        <p:nvSpPr>
          <p:cNvPr id="5" name="TextBox 4"/>
          <p:cNvSpPr txBox="1"/>
          <p:nvPr/>
        </p:nvSpPr>
        <p:spPr>
          <a:xfrm>
            <a:off x="681316" y="466164"/>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Properties of microbiome data (sparsity, dynamic range)</a:t>
            </a:r>
            <a:endParaRPr lang="en-US" sz="3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2694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5086" t="19884" r="26294" b="12183"/>
          <a:stretch/>
        </p:blipFill>
        <p:spPr>
          <a:xfrm>
            <a:off x="3160986" y="1694793"/>
            <a:ext cx="5927835" cy="4658711"/>
          </a:xfrm>
          <a:prstGeom prst="rect">
            <a:avLst/>
          </a:prstGeom>
        </p:spPr>
      </p:pic>
      <p:sp>
        <p:nvSpPr>
          <p:cNvPr id="5" name="TextBox 4"/>
          <p:cNvSpPr txBox="1"/>
          <p:nvPr/>
        </p:nvSpPr>
        <p:spPr>
          <a:xfrm>
            <a:off x="681316" y="466164"/>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Microbiome data are compositional</a:t>
            </a:r>
            <a:endParaRPr lang="en-US" sz="3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3295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65494" y="2322795"/>
            <a:ext cx="8303363" cy="1938992"/>
          </a:xfrm>
          <a:prstGeom prst="rect">
            <a:avLst/>
          </a:prstGeom>
        </p:spPr>
        <p:txBody>
          <a:bodyPr wrap="none">
            <a:spAutoFit/>
          </a:bodyPr>
          <a:lstStyle/>
          <a:p>
            <a:pPr algn="ctr"/>
            <a:r>
              <a:rPr lang="en-US" sz="6000" b="1" smtClean="0">
                <a:solidFill>
                  <a:schemeClr val="tx2">
                    <a:lumMod val="50000"/>
                  </a:schemeClr>
                </a:solidFill>
              </a:rPr>
              <a:t>Bioinformatic Analysis of </a:t>
            </a:r>
          </a:p>
          <a:p>
            <a:pPr algn="ctr"/>
            <a:r>
              <a:rPr lang="en-US" sz="6000" b="1" smtClean="0">
                <a:solidFill>
                  <a:schemeClr val="tx2">
                    <a:lumMod val="50000"/>
                  </a:schemeClr>
                </a:solidFill>
              </a:rPr>
              <a:t>Microbiome Data </a:t>
            </a:r>
            <a:endParaRPr lang="en-US" sz="6000" b="1" smtClean="0">
              <a:solidFill>
                <a:schemeClr val="tx2">
                  <a:lumMod val="50000"/>
                </a:schemeClr>
              </a:solidFill>
            </a:endParaRPr>
          </a:p>
        </p:txBody>
      </p:sp>
    </p:spTree>
    <p:extLst>
      <p:ext uri="{BB962C8B-B14F-4D97-AF65-F5344CB8AC3E}">
        <p14:creationId xmlns:p14="http://schemas.microsoft.com/office/powerpoint/2010/main" val="2426042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133" t="8804"/>
          <a:stretch/>
        </p:blipFill>
        <p:spPr>
          <a:xfrm>
            <a:off x="138022" y="603849"/>
            <a:ext cx="12053977" cy="6254151"/>
          </a:xfrm>
          <a:prstGeom prst="rect">
            <a:avLst/>
          </a:prstGeom>
        </p:spPr>
      </p:pic>
      <p:pic>
        <p:nvPicPr>
          <p:cNvPr id="4" name="Picture 3"/>
          <p:cNvPicPr>
            <a:picLocks noChangeAspect="1"/>
          </p:cNvPicPr>
          <p:nvPr/>
        </p:nvPicPr>
        <p:blipFill rotWithShape="1">
          <a:blip r:embed="rId3"/>
          <a:srcRect l="849" t="20629" r="235" b="377"/>
          <a:stretch/>
        </p:blipFill>
        <p:spPr>
          <a:xfrm>
            <a:off x="103517" y="1414732"/>
            <a:ext cx="12059728" cy="5417389"/>
          </a:xfrm>
          <a:prstGeom prst="rect">
            <a:avLst/>
          </a:prstGeom>
        </p:spPr>
      </p:pic>
      <p:sp>
        <p:nvSpPr>
          <p:cNvPr id="6" name="Rectangle 5"/>
          <p:cNvSpPr/>
          <p:nvPr/>
        </p:nvSpPr>
        <p:spPr>
          <a:xfrm>
            <a:off x="3444816" y="0"/>
            <a:ext cx="2679939" cy="1552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720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33" t="8804"/>
          <a:stretch/>
        </p:blipFill>
        <p:spPr>
          <a:xfrm>
            <a:off x="138022" y="603849"/>
            <a:ext cx="12053977" cy="6254151"/>
          </a:xfrm>
          <a:prstGeom prst="rect">
            <a:avLst/>
          </a:prstGeom>
        </p:spPr>
      </p:pic>
      <p:sp>
        <p:nvSpPr>
          <p:cNvPr id="3" name="Rectangle 2"/>
          <p:cNvSpPr/>
          <p:nvPr/>
        </p:nvSpPr>
        <p:spPr>
          <a:xfrm>
            <a:off x="3444816" y="0"/>
            <a:ext cx="2679939" cy="1552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3958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32648" y="0"/>
            <a:ext cx="5296618" cy="6805077"/>
          </a:xfrm>
          <a:prstGeom prst="rect">
            <a:avLst/>
          </a:prstGeom>
        </p:spPr>
      </p:pic>
      <p:sp>
        <p:nvSpPr>
          <p:cNvPr id="5" name="Rectangle 4"/>
          <p:cNvSpPr/>
          <p:nvPr/>
        </p:nvSpPr>
        <p:spPr>
          <a:xfrm>
            <a:off x="8158896" y="6374190"/>
            <a:ext cx="3762810" cy="430887"/>
          </a:xfrm>
          <a:prstGeom prst="rect">
            <a:avLst/>
          </a:prstGeom>
        </p:spPr>
        <p:txBody>
          <a:bodyPr wrap="square">
            <a:spAutoFit/>
          </a:bodyPr>
          <a:lstStyle/>
          <a:p>
            <a:r>
              <a:rPr lang="en-US" sz="1100" i="1" smtClean="0"/>
              <a:t>https://journals.plos.org/ploscompbiol/article?id=10.1371/journal.pcbi.1002808</a:t>
            </a:r>
            <a:endParaRPr lang="en-US" sz="1100" i="1"/>
          </a:p>
        </p:txBody>
      </p:sp>
    </p:spTree>
    <p:extLst>
      <p:ext uri="{BB962C8B-B14F-4D97-AF65-F5344CB8AC3E}">
        <p14:creationId xmlns:p14="http://schemas.microsoft.com/office/powerpoint/2010/main" val="23778615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4703" y="1399891"/>
            <a:ext cx="10472468" cy="2977738"/>
          </a:xfrm>
          <a:prstGeom prst="rect">
            <a:avLst/>
          </a:prstGeom>
        </p:spPr>
        <p:txBody>
          <a:bodyPr wrap="square">
            <a:spAutoFit/>
          </a:bodyPr>
          <a:lstStyle/>
          <a:p>
            <a:pPr>
              <a:lnSpc>
                <a:spcPct val="150000"/>
              </a:lnSpc>
            </a:pPr>
            <a:r>
              <a:rPr lang="en-US" sz="2500" b="1" smtClean="0"/>
              <a:t>Operational Definitions for Microbial Classification:</a:t>
            </a:r>
          </a:p>
          <a:p>
            <a:pPr marL="342900" indent="-342900">
              <a:lnSpc>
                <a:spcPct val="150000"/>
              </a:lnSpc>
              <a:buFont typeface="Arial" panose="020B0604020202020204" pitchFamily="34" charset="0"/>
              <a:buChar char="•"/>
            </a:pPr>
            <a:r>
              <a:rPr lang="en-US" sz="2500" smtClean="0"/>
              <a:t>OTUs are functional units used to categorize groups of closely related organisms based on sequence similarity.</a:t>
            </a:r>
          </a:p>
          <a:p>
            <a:pPr marL="342900" indent="-342900">
              <a:lnSpc>
                <a:spcPct val="150000"/>
              </a:lnSpc>
              <a:buFont typeface="Arial" panose="020B0604020202020204" pitchFamily="34" charset="0"/>
              <a:buChar char="•"/>
            </a:pPr>
            <a:r>
              <a:rPr lang="en-US" sz="2500" smtClean="0"/>
              <a:t>They can represent various taxonomic levels, including individual organisms, species, genera, or even higher classifications.</a:t>
            </a:r>
          </a:p>
        </p:txBody>
      </p:sp>
      <p:sp>
        <p:nvSpPr>
          <p:cNvPr id="6" name="TextBox 5"/>
          <p:cNvSpPr txBox="1"/>
          <p:nvPr/>
        </p:nvSpPr>
        <p:spPr>
          <a:xfrm>
            <a:off x="621102" y="569681"/>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Operational taxonomic units (OTUs) </a:t>
            </a:r>
            <a:endParaRPr lang="en-US" sz="3600" b="1">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a:srcRect l="14009" t="27925" r="39859" b="40125"/>
          <a:stretch/>
        </p:blipFill>
        <p:spPr>
          <a:xfrm>
            <a:off x="3392277" y="4456969"/>
            <a:ext cx="5717320" cy="2227300"/>
          </a:xfrm>
          <a:prstGeom prst="rect">
            <a:avLst/>
          </a:prstGeom>
        </p:spPr>
      </p:pic>
    </p:spTree>
    <p:extLst>
      <p:ext uri="{BB962C8B-B14F-4D97-AF65-F5344CB8AC3E}">
        <p14:creationId xmlns:p14="http://schemas.microsoft.com/office/powerpoint/2010/main" val="16565692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7366" y="1498461"/>
            <a:ext cx="10593238" cy="5078313"/>
          </a:xfrm>
          <a:prstGeom prst="rect">
            <a:avLst/>
          </a:prstGeom>
        </p:spPr>
        <p:txBody>
          <a:bodyPr wrap="square">
            <a:spAutoFit/>
          </a:bodyPr>
          <a:lstStyle/>
          <a:p>
            <a:pPr>
              <a:lnSpc>
                <a:spcPct val="150000"/>
              </a:lnSpc>
            </a:pPr>
            <a:r>
              <a:rPr lang="en-US" sz="2400" b="1" smtClean="0"/>
              <a:t>Clustering by Sequence Similarity:</a:t>
            </a:r>
          </a:p>
          <a:p>
            <a:pPr>
              <a:lnSpc>
                <a:spcPct val="150000"/>
              </a:lnSpc>
            </a:pPr>
            <a:r>
              <a:rPr lang="en-US" sz="2400" smtClean="0"/>
              <a:t>OTUs are generated by grouping sequences based on their similarity in a specific marker gene, often the 16S ribosomal RNA (rRNA) gene.</a:t>
            </a:r>
          </a:p>
          <a:p>
            <a:pPr>
              <a:lnSpc>
                <a:spcPct val="150000"/>
              </a:lnSpc>
            </a:pPr>
            <a:r>
              <a:rPr lang="en-US" sz="2400" b="1" smtClean="0"/>
              <a:t>The Threshold Factor:</a:t>
            </a:r>
          </a:p>
          <a:p>
            <a:pPr marL="342900" indent="-342900">
              <a:lnSpc>
                <a:spcPct val="150000"/>
              </a:lnSpc>
              <a:buFont typeface="Arial" panose="020B0604020202020204" pitchFamily="34" charset="0"/>
              <a:buChar char="•"/>
            </a:pPr>
            <a:r>
              <a:rPr lang="en-US" sz="2400" smtClean="0"/>
              <a:t>The selection of a sequence similarity threshold is crucial for defining OTUs.</a:t>
            </a:r>
          </a:p>
          <a:p>
            <a:pPr marL="342900" indent="-342900">
              <a:lnSpc>
                <a:spcPct val="150000"/>
              </a:lnSpc>
              <a:buFont typeface="Arial" panose="020B0604020202020204" pitchFamily="34" charset="0"/>
              <a:buChar char="•"/>
            </a:pPr>
            <a:r>
              <a:rPr lang="en-US" sz="2400" smtClean="0"/>
              <a:t>A commonly used threshold is 97% sequence identity, considered to roughly represent the species level in bacteria.</a:t>
            </a:r>
          </a:p>
          <a:p>
            <a:pPr marL="342900" indent="-342900">
              <a:lnSpc>
                <a:spcPct val="150000"/>
              </a:lnSpc>
              <a:buFont typeface="Arial" panose="020B0604020202020204" pitchFamily="34" charset="0"/>
              <a:buChar char="•"/>
            </a:pPr>
            <a:r>
              <a:rPr lang="en-US" sz="2400" smtClean="0"/>
              <a:t>Different thresholds and clustering algorithms can lead to variations in the number and composition of OTUs (95% - genus, 90% - family, 80% phylum)</a:t>
            </a:r>
            <a:endParaRPr lang="en-US" sz="2400"/>
          </a:p>
        </p:txBody>
      </p:sp>
      <p:sp>
        <p:nvSpPr>
          <p:cNvPr id="5" name="TextBox 4"/>
          <p:cNvSpPr txBox="1"/>
          <p:nvPr/>
        </p:nvSpPr>
        <p:spPr>
          <a:xfrm>
            <a:off x="621102" y="569681"/>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Operational taxonomic units (OTUs) </a:t>
            </a:r>
            <a:endParaRPr lang="en-US" sz="3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1668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981" t="10458" r="29386" b="20000"/>
          <a:stretch/>
        </p:blipFill>
        <p:spPr>
          <a:xfrm>
            <a:off x="655607" y="707366"/>
            <a:ext cx="10058399" cy="5732813"/>
          </a:xfrm>
          <a:prstGeom prst="rect">
            <a:avLst/>
          </a:prstGeom>
        </p:spPr>
      </p:pic>
    </p:spTree>
    <p:extLst>
      <p:ext uri="{BB962C8B-B14F-4D97-AF65-F5344CB8AC3E}">
        <p14:creationId xmlns:p14="http://schemas.microsoft.com/office/powerpoint/2010/main" val="29981020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6297" t="16461" r="19255" b="14568"/>
          <a:stretch/>
        </p:blipFill>
        <p:spPr>
          <a:xfrm>
            <a:off x="888993" y="508001"/>
            <a:ext cx="9937051" cy="5981820"/>
          </a:xfrm>
          <a:prstGeom prst="rect">
            <a:avLst/>
          </a:prstGeom>
        </p:spPr>
      </p:pic>
    </p:spTree>
    <p:extLst>
      <p:ext uri="{BB962C8B-B14F-4D97-AF65-F5344CB8AC3E}">
        <p14:creationId xmlns:p14="http://schemas.microsoft.com/office/powerpoint/2010/main" val="3242946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84769" y="1920139"/>
            <a:ext cx="8738506" cy="2533560"/>
          </a:xfrm>
          <a:prstGeom prst="rect">
            <a:avLst/>
          </a:prstGeom>
        </p:spPr>
      </p:pic>
      <p:sp>
        <p:nvSpPr>
          <p:cNvPr id="6" name="Rectangle 5"/>
          <p:cNvSpPr/>
          <p:nvPr/>
        </p:nvSpPr>
        <p:spPr>
          <a:xfrm>
            <a:off x="1032347" y="620474"/>
            <a:ext cx="7801102" cy="646331"/>
          </a:xfrm>
          <a:prstGeom prst="rect">
            <a:avLst/>
          </a:prstGeom>
        </p:spPr>
        <p:txBody>
          <a:bodyPr wrap="square">
            <a:spAutoFit/>
          </a:bodyPr>
          <a:lstStyle/>
          <a:p>
            <a:pPr lvl="0"/>
            <a:r>
              <a:rPr lang="en-US" sz="3600" b="1">
                <a:solidFill>
                  <a:prstClr val="black"/>
                </a:solidFill>
                <a:latin typeface="Times New Roman" panose="02020603050405020304" pitchFamily="18" charset="0"/>
                <a:cs typeface="Times New Roman" panose="02020603050405020304" pitchFamily="18" charset="0"/>
              </a:rPr>
              <a:t>Operational taxonomic units (OTUs) </a:t>
            </a:r>
            <a:endParaRPr lang="en-US" sz="3600" b="1">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62199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4694" y="806917"/>
            <a:ext cx="8959969" cy="4247317"/>
          </a:xfrm>
          <a:prstGeom prst="rect">
            <a:avLst/>
          </a:prstGeom>
        </p:spPr>
        <p:txBody>
          <a:bodyPr wrap="square">
            <a:spAutoFit/>
          </a:bodyPr>
          <a:lstStyle/>
          <a:p>
            <a:r>
              <a:rPr lang="en-US" sz="3600" b="1" smtClean="0"/>
              <a:t>Gene sequence alignment tools, used for 16S OTU clustering</a:t>
            </a:r>
          </a:p>
          <a:p>
            <a:endParaRPr lang="en-US" b="1" smtClean="0"/>
          </a:p>
          <a:p>
            <a:pPr marL="285750" indent="-285750">
              <a:lnSpc>
                <a:spcPct val="150000"/>
              </a:lnSpc>
              <a:buFont typeface="Arial" panose="020B0604020202020204" pitchFamily="34" charset="0"/>
              <a:buChar char="•"/>
            </a:pPr>
            <a:r>
              <a:rPr lang="en-US" sz="2400" smtClean="0"/>
              <a:t> uclust / usearch</a:t>
            </a:r>
          </a:p>
          <a:p>
            <a:pPr marL="285750" indent="-285750">
              <a:lnSpc>
                <a:spcPct val="150000"/>
              </a:lnSpc>
              <a:buFont typeface="Arial" panose="020B0604020202020204" pitchFamily="34" charset="0"/>
              <a:buChar char="•"/>
            </a:pPr>
            <a:r>
              <a:rPr lang="en-US" sz="2400" smtClean="0"/>
              <a:t>QIIME2 (internally using usearch for 16S OTU clustering)</a:t>
            </a:r>
          </a:p>
          <a:p>
            <a:pPr marL="285750" indent="-285750">
              <a:lnSpc>
                <a:spcPct val="150000"/>
              </a:lnSpc>
              <a:buFont typeface="Arial" panose="020B0604020202020204" pitchFamily="34" charset="0"/>
              <a:buChar char="•"/>
            </a:pPr>
            <a:r>
              <a:rPr lang="en-US" sz="2400" smtClean="0"/>
              <a:t>DADA2  to analyze exact 16S sequence variants (no OTU cluster)</a:t>
            </a:r>
          </a:p>
          <a:p>
            <a:pPr marL="285750" indent="-285750">
              <a:lnSpc>
                <a:spcPct val="150000"/>
              </a:lnSpc>
              <a:buFont typeface="Arial" panose="020B0604020202020204" pitchFamily="34" charset="0"/>
              <a:buChar char="•"/>
            </a:pPr>
            <a:r>
              <a:rPr lang="en-US" sz="2400" smtClean="0"/>
              <a:t>Clustal Omega</a:t>
            </a:r>
          </a:p>
          <a:p>
            <a:pPr marL="285750" indent="-285750">
              <a:lnSpc>
                <a:spcPct val="150000"/>
              </a:lnSpc>
              <a:buFont typeface="Arial" panose="020B0604020202020204" pitchFamily="34" charset="0"/>
              <a:buChar char="•"/>
            </a:pPr>
            <a:r>
              <a:rPr lang="en-US" sz="2400" smtClean="0"/>
              <a:t> CD-HIT</a:t>
            </a:r>
            <a:endParaRPr lang="en-US" sz="2400"/>
          </a:p>
        </p:txBody>
      </p:sp>
    </p:spTree>
    <p:extLst>
      <p:ext uri="{BB962C8B-B14F-4D97-AF65-F5344CB8AC3E}">
        <p14:creationId xmlns:p14="http://schemas.microsoft.com/office/powerpoint/2010/main" val="13062096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Oval 5"/>
          <p:cNvSpPr/>
          <p:nvPr/>
        </p:nvSpPr>
        <p:spPr>
          <a:xfrm>
            <a:off x="3488266" y="-1095022"/>
            <a:ext cx="10927645" cy="99455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23645" y="2494343"/>
            <a:ext cx="7732888" cy="584775"/>
          </a:xfrm>
          <a:prstGeom prst="rect">
            <a:avLst/>
          </a:prstGeom>
          <a:noFill/>
        </p:spPr>
        <p:txBody>
          <a:bodyPr wrap="square" rtlCol="0">
            <a:spAutoFit/>
          </a:bodyPr>
          <a:lstStyle/>
          <a:p>
            <a:pPr algn="ctr"/>
            <a:r>
              <a:rPr lang="en-US" sz="3200" b="1" smtClean="0">
                <a:solidFill>
                  <a:schemeClr val="tx2">
                    <a:lumMod val="50000"/>
                  </a:schemeClr>
                </a:solidFill>
              </a:rPr>
              <a:t>Thank you for listening!</a:t>
            </a:r>
            <a:endParaRPr lang="en-US" sz="3200" b="1">
              <a:solidFill>
                <a:schemeClr val="tx2">
                  <a:lumMod val="50000"/>
                </a:schemeClr>
              </a:solidFill>
            </a:endParaRPr>
          </a:p>
        </p:txBody>
      </p:sp>
    </p:spTree>
    <p:extLst>
      <p:ext uri="{BB962C8B-B14F-4D97-AF65-F5344CB8AC3E}">
        <p14:creationId xmlns:p14="http://schemas.microsoft.com/office/powerpoint/2010/main" val="2209060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1169" t="20551" r="32224" b="13762"/>
          <a:stretch/>
        </p:blipFill>
        <p:spPr>
          <a:xfrm>
            <a:off x="6377415" y="1408564"/>
            <a:ext cx="4926690" cy="4972992"/>
          </a:xfrm>
          <a:prstGeom prst="ellipse">
            <a:avLst/>
          </a:prstGeom>
        </p:spPr>
      </p:pic>
      <p:sp>
        <p:nvSpPr>
          <p:cNvPr id="6" name="Rectangle 5"/>
          <p:cNvSpPr/>
          <p:nvPr/>
        </p:nvSpPr>
        <p:spPr>
          <a:xfrm>
            <a:off x="877890" y="518068"/>
            <a:ext cx="4341060" cy="553998"/>
          </a:xfrm>
          <a:prstGeom prst="rect">
            <a:avLst/>
          </a:prstGeom>
        </p:spPr>
        <p:txBody>
          <a:bodyPr wrap="none">
            <a:spAutoFit/>
          </a:bodyPr>
          <a:lstStyle/>
          <a:p>
            <a:r>
              <a:rPr lang="en-US" sz="3000" b="1" cap="all" smtClean="0"/>
              <a:t>What is a microbiome?</a:t>
            </a:r>
            <a:endParaRPr lang="en-US" sz="3000" b="1" cap="all"/>
          </a:p>
        </p:txBody>
      </p:sp>
      <p:sp>
        <p:nvSpPr>
          <p:cNvPr id="7" name="TextBox 6"/>
          <p:cNvSpPr txBox="1"/>
          <p:nvPr/>
        </p:nvSpPr>
        <p:spPr>
          <a:xfrm>
            <a:off x="877890" y="1487909"/>
            <a:ext cx="4926562" cy="4893647"/>
          </a:xfrm>
          <a:prstGeom prst="rect">
            <a:avLst/>
          </a:prstGeom>
          <a:noFill/>
        </p:spPr>
        <p:txBody>
          <a:bodyPr wrap="square" rtlCol="0">
            <a:spAutoFit/>
          </a:bodyPr>
          <a:lstStyle/>
          <a:p>
            <a:r>
              <a:rPr lang="en-US" sz="2400" b="1" smtClean="0"/>
              <a:t>A microbiome </a:t>
            </a:r>
            <a:r>
              <a:rPr lang="en-US" sz="2400" smtClean="0"/>
              <a:t>is a community in </a:t>
            </a:r>
          </a:p>
          <a:p>
            <a:r>
              <a:rPr lang="en-US" sz="2400" smtClean="0">
                <a:solidFill>
                  <a:srgbClr val="FF0000"/>
                </a:solidFill>
              </a:rPr>
              <a:t>an environment</a:t>
            </a:r>
          </a:p>
          <a:p>
            <a:endParaRPr lang="en-US" sz="2400" smtClean="0"/>
          </a:p>
          <a:p>
            <a:r>
              <a:rPr lang="en-US" sz="2400" smtClean="0"/>
              <a:t>The “micro” is from microbiology</a:t>
            </a:r>
          </a:p>
          <a:p>
            <a:pPr marL="342900" indent="-342900">
              <a:buFont typeface="Arial" panose="020B0604020202020204" pitchFamily="34" charset="0"/>
              <a:buChar char="•"/>
            </a:pPr>
            <a:r>
              <a:rPr lang="en-US" sz="2400" smtClean="0"/>
              <a:t>Bacteria</a:t>
            </a:r>
          </a:p>
          <a:p>
            <a:pPr marL="342900" indent="-342900">
              <a:buFont typeface="Arial" panose="020B0604020202020204" pitchFamily="34" charset="0"/>
              <a:buChar char="•"/>
            </a:pPr>
            <a:r>
              <a:rPr lang="en-US" sz="2400" smtClean="0"/>
              <a:t>Archaea</a:t>
            </a:r>
          </a:p>
          <a:p>
            <a:pPr marL="342900" indent="-342900">
              <a:buFont typeface="Arial" panose="020B0604020202020204" pitchFamily="34" charset="0"/>
              <a:buChar char="•"/>
            </a:pPr>
            <a:r>
              <a:rPr lang="en-US" sz="2400" smtClean="0"/>
              <a:t>Fungi</a:t>
            </a:r>
          </a:p>
          <a:p>
            <a:pPr marL="342900" indent="-342900">
              <a:buFont typeface="Arial" panose="020B0604020202020204" pitchFamily="34" charset="0"/>
              <a:buChar char="•"/>
            </a:pPr>
            <a:r>
              <a:rPr lang="en-US" sz="2400" smtClean="0"/>
              <a:t>Viruses</a:t>
            </a:r>
          </a:p>
          <a:p>
            <a:pPr marL="342900" indent="-342900">
              <a:buFont typeface="Arial" panose="020B0604020202020204" pitchFamily="34" charset="0"/>
              <a:buChar char="•"/>
            </a:pPr>
            <a:r>
              <a:rPr lang="en-US" sz="2400" smtClean="0"/>
              <a:t>Protozoa</a:t>
            </a:r>
          </a:p>
          <a:p>
            <a:pPr marL="342900" indent="-342900">
              <a:buFont typeface="Arial" panose="020B0604020202020204" pitchFamily="34" charset="0"/>
              <a:buChar char="•"/>
            </a:pPr>
            <a:endParaRPr lang="en-US" sz="2400"/>
          </a:p>
          <a:p>
            <a:r>
              <a:rPr lang="en-US" sz="2400" smtClean="0"/>
              <a:t>Some definitions include community genes and gene products as well (RNAs, proteins, metabolites)</a:t>
            </a:r>
            <a:endParaRPr lang="en-US" sz="2400"/>
          </a:p>
        </p:txBody>
      </p:sp>
    </p:spTree>
    <p:extLst>
      <p:ext uri="{BB962C8B-B14F-4D97-AF65-F5344CB8AC3E}">
        <p14:creationId xmlns:p14="http://schemas.microsoft.com/office/powerpoint/2010/main" val="9627692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00350" y="2162175"/>
            <a:ext cx="6591300" cy="2533650"/>
          </a:xfrm>
          <a:prstGeom prst="rect">
            <a:avLst/>
          </a:prstGeom>
        </p:spPr>
      </p:pic>
    </p:spTree>
    <p:extLst>
      <p:ext uri="{BB962C8B-B14F-4D97-AF65-F5344CB8AC3E}">
        <p14:creationId xmlns:p14="http://schemas.microsoft.com/office/powerpoint/2010/main" val="945552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1316" y="466164"/>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Three main questions for microbiome study</a:t>
            </a:r>
            <a:endParaRPr lang="en-US" sz="3600" b="1">
              <a:latin typeface="Times New Roman" panose="02020603050405020304" pitchFamily="18" charset="0"/>
              <a:cs typeface="Times New Roman" panose="02020603050405020304" pitchFamily="18" charset="0"/>
            </a:endParaRPr>
          </a:p>
        </p:txBody>
      </p:sp>
      <p:sp>
        <p:nvSpPr>
          <p:cNvPr id="5" name="TextBox 4"/>
          <p:cNvSpPr txBox="1"/>
          <p:nvPr/>
        </p:nvSpPr>
        <p:spPr>
          <a:xfrm>
            <a:off x="681316" y="1444488"/>
            <a:ext cx="3394968" cy="4154984"/>
          </a:xfrm>
          <a:prstGeom prst="rect">
            <a:avLst/>
          </a:prstGeom>
          <a:noFill/>
        </p:spPr>
        <p:txBody>
          <a:bodyPr wrap="none" rtlCol="0">
            <a:spAutoFit/>
          </a:bodyPr>
          <a:lstStyle/>
          <a:p>
            <a:r>
              <a:rPr lang="en-US" sz="2400" b="1" smtClean="0"/>
              <a:t>1) Who is there?</a:t>
            </a:r>
          </a:p>
          <a:p>
            <a:endParaRPr lang="en-US" sz="2400" b="1"/>
          </a:p>
          <a:p>
            <a:endParaRPr lang="en-US" sz="2400" b="1" smtClean="0"/>
          </a:p>
          <a:p>
            <a:endParaRPr lang="en-US" sz="2400" b="1"/>
          </a:p>
          <a:p>
            <a:endParaRPr lang="en-US" sz="2400" b="1"/>
          </a:p>
          <a:p>
            <a:r>
              <a:rPr lang="en-US" sz="2400" b="1" smtClean="0"/>
              <a:t>2) What are they doing?</a:t>
            </a:r>
          </a:p>
          <a:p>
            <a:endParaRPr lang="en-US" sz="2400" b="1"/>
          </a:p>
          <a:p>
            <a:endParaRPr lang="en-US" sz="2400" b="1" smtClean="0"/>
          </a:p>
          <a:p>
            <a:endParaRPr lang="en-US" sz="2400" b="1"/>
          </a:p>
          <a:p>
            <a:endParaRPr lang="en-US" sz="2400" b="1"/>
          </a:p>
          <a:p>
            <a:r>
              <a:rPr lang="en-US" sz="2400" b="1" smtClean="0"/>
              <a:t>3) How are they doing it?</a:t>
            </a:r>
            <a:endParaRPr lang="en-US" sz="2400" b="1"/>
          </a:p>
        </p:txBody>
      </p:sp>
      <p:sp>
        <p:nvSpPr>
          <p:cNvPr id="6" name="TextBox 5"/>
          <p:cNvSpPr txBox="1"/>
          <p:nvPr/>
        </p:nvSpPr>
        <p:spPr>
          <a:xfrm>
            <a:off x="5923722" y="1404731"/>
            <a:ext cx="6149007" cy="4401205"/>
          </a:xfrm>
          <a:prstGeom prst="rect">
            <a:avLst/>
          </a:prstGeom>
          <a:noFill/>
        </p:spPr>
        <p:txBody>
          <a:bodyPr wrap="square" rtlCol="0">
            <a:spAutoFit/>
          </a:bodyPr>
          <a:lstStyle/>
          <a:p>
            <a:r>
              <a:rPr lang="en-US" sz="2000" smtClean="0"/>
              <a:t>What is the relative proportion of community members?</a:t>
            </a:r>
          </a:p>
          <a:p>
            <a:r>
              <a:rPr lang="en-US" sz="2000" smtClean="0"/>
              <a:t>Bacteria, virus, archaea, etc,…</a:t>
            </a:r>
            <a:endParaRPr lang="en-US" sz="2000"/>
          </a:p>
          <a:p>
            <a:r>
              <a:rPr lang="en-US" sz="2000" smtClean="0"/>
              <a:t>How rich is the community? How evenly distributed?</a:t>
            </a:r>
          </a:p>
          <a:p>
            <a:endParaRPr lang="en-US" sz="2000" smtClean="0"/>
          </a:p>
          <a:p>
            <a:endParaRPr lang="en-US" sz="2000"/>
          </a:p>
          <a:p>
            <a:endParaRPr lang="en-US" sz="2000"/>
          </a:p>
          <a:p>
            <a:r>
              <a:rPr lang="en-US" sz="2000" smtClean="0"/>
              <a:t>What functional chemistry is being carried out?</a:t>
            </a:r>
          </a:p>
          <a:p>
            <a:endParaRPr lang="en-US" sz="2000"/>
          </a:p>
          <a:p>
            <a:r>
              <a:rPr lang="en-US" sz="2000" smtClean="0"/>
              <a:t>What environmental products are consumed and what is excreted?</a:t>
            </a:r>
            <a:endParaRPr lang="en-US" sz="2000"/>
          </a:p>
          <a:p>
            <a:endParaRPr lang="en-US" sz="2000"/>
          </a:p>
          <a:p>
            <a:endParaRPr lang="en-US" sz="2000"/>
          </a:p>
          <a:p>
            <a:r>
              <a:rPr lang="en-US" sz="2000" smtClean="0"/>
              <a:t>Which enzyme pathways are present?</a:t>
            </a:r>
          </a:p>
          <a:p>
            <a:r>
              <a:rPr lang="en-US" sz="2000" smtClean="0"/>
              <a:t>How is pathway activity stratified within the sample?</a:t>
            </a:r>
            <a:endParaRPr lang="en-US" sz="2000"/>
          </a:p>
        </p:txBody>
      </p:sp>
      <p:cxnSp>
        <p:nvCxnSpPr>
          <p:cNvPr id="10" name="Straight Arrow Connector 9"/>
          <p:cNvCxnSpPr/>
          <p:nvPr/>
        </p:nvCxnSpPr>
        <p:spPr>
          <a:xfrm>
            <a:off x="3246783" y="1577010"/>
            <a:ext cx="24914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a:off x="3246783" y="1730099"/>
            <a:ext cx="2491408" cy="443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4035207" y="3405809"/>
            <a:ext cx="1702984" cy="132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5" idx="3"/>
          </p:cNvCxnSpPr>
          <p:nvPr/>
        </p:nvCxnSpPr>
        <p:spPr>
          <a:xfrm>
            <a:off x="4076284" y="3521980"/>
            <a:ext cx="1661907" cy="4934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4078316" y="5221357"/>
            <a:ext cx="1845406" cy="397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a:off x="4043509" y="5364032"/>
            <a:ext cx="1880213" cy="235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12312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4434" r="13821"/>
          <a:stretch/>
        </p:blipFill>
        <p:spPr>
          <a:xfrm>
            <a:off x="1759789" y="0"/>
            <a:ext cx="8747186" cy="6858000"/>
          </a:xfrm>
          <a:prstGeom prst="rect">
            <a:avLst/>
          </a:prstGeom>
        </p:spPr>
      </p:pic>
    </p:spTree>
    <p:extLst>
      <p:ext uri="{BB962C8B-B14F-4D97-AF65-F5344CB8AC3E}">
        <p14:creationId xmlns:p14="http://schemas.microsoft.com/office/powerpoint/2010/main" val="29915838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34979" y="1402743"/>
            <a:ext cx="9377083" cy="4463991"/>
            <a:chOff x="1416423" y="1308848"/>
            <a:chExt cx="9377083" cy="4463991"/>
          </a:xfrm>
        </p:grpSpPr>
        <p:pic>
          <p:nvPicPr>
            <p:cNvPr id="4" name="Picture 3"/>
            <p:cNvPicPr>
              <a:picLocks noChangeAspect="1"/>
            </p:cNvPicPr>
            <p:nvPr/>
          </p:nvPicPr>
          <p:blipFill rotWithShape="1">
            <a:blip r:embed="rId2"/>
            <a:srcRect l="7942" t="19347" r="15147" b="15562"/>
            <a:stretch/>
          </p:blipFill>
          <p:spPr>
            <a:xfrm>
              <a:off x="1416423" y="1308848"/>
              <a:ext cx="9377083" cy="4463991"/>
            </a:xfrm>
            <a:prstGeom prst="rect">
              <a:avLst/>
            </a:prstGeom>
          </p:spPr>
        </p:pic>
        <p:pic>
          <p:nvPicPr>
            <p:cNvPr id="5" name="Picture 4"/>
            <p:cNvPicPr>
              <a:picLocks noChangeAspect="1"/>
            </p:cNvPicPr>
            <p:nvPr/>
          </p:nvPicPr>
          <p:blipFill rotWithShape="1">
            <a:blip r:embed="rId3"/>
            <a:srcRect l="42243" t="31614" r="43028" b="32402"/>
            <a:stretch/>
          </p:blipFill>
          <p:spPr>
            <a:xfrm>
              <a:off x="5651654" y="2137272"/>
              <a:ext cx="1795749" cy="2467779"/>
            </a:xfrm>
            <a:prstGeom prst="rect">
              <a:avLst/>
            </a:prstGeom>
          </p:spPr>
        </p:pic>
        <p:pic>
          <p:nvPicPr>
            <p:cNvPr id="6" name="Picture 5"/>
            <p:cNvPicPr>
              <a:picLocks noChangeAspect="1"/>
            </p:cNvPicPr>
            <p:nvPr/>
          </p:nvPicPr>
          <p:blipFill rotWithShape="1">
            <a:blip r:embed="rId3"/>
            <a:srcRect l="64743" t="31293" r="20528" b="32723"/>
            <a:stretch/>
          </p:blipFill>
          <p:spPr>
            <a:xfrm>
              <a:off x="8437409" y="2137271"/>
              <a:ext cx="1795749" cy="2467779"/>
            </a:xfrm>
            <a:prstGeom prst="rect">
              <a:avLst/>
            </a:prstGeom>
          </p:spPr>
        </p:pic>
      </p:grpSp>
      <p:sp>
        <p:nvSpPr>
          <p:cNvPr id="8" name="Rectangle 7"/>
          <p:cNvSpPr/>
          <p:nvPr/>
        </p:nvSpPr>
        <p:spPr>
          <a:xfrm>
            <a:off x="877890" y="518068"/>
            <a:ext cx="6308394" cy="553998"/>
          </a:xfrm>
          <a:prstGeom prst="rect">
            <a:avLst/>
          </a:prstGeom>
        </p:spPr>
        <p:txBody>
          <a:bodyPr wrap="none">
            <a:spAutoFit/>
          </a:bodyPr>
          <a:lstStyle/>
          <a:p>
            <a:r>
              <a:rPr lang="en-US" sz="3000" b="1" smtClean="0"/>
              <a:t>Amplicon sequencing: Data generation</a:t>
            </a:r>
            <a:endParaRPr lang="en-US" sz="3000" b="1"/>
          </a:p>
        </p:txBody>
      </p:sp>
      <p:sp>
        <p:nvSpPr>
          <p:cNvPr id="10" name="TextBox 9"/>
          <p:cNvSpPr txBox="1"/>
          <p:nvPr/>
        </p:nvSpPr>
        <p:spPr>
          <a:xfrm>
            <a:off x="268941" y="6508368"/>
            <a:ext cx="11349318" cy="307777"/>
          </a:xfrm>
          <a:prstGeom prst="rect">
            <a:avLst/>
          </a:prstGeom>
          <a:noFill/>
        </p:spPr>
        <p:txBody>
          <a:bodyPr wrap="square" rtlCol="0">
            <a:spAutoFit/>
          </a:bodyPr>
          <a:lstStyle/>
          <a:p>
            <a:r>
              <a:rPr lang="en-US" sz="1400" i="1" smtClean="0"/>
              <a:t>http://hutternhower.sph.havard.edu/bst281</a:t>
            </a:r>
            <a:endParaRPr lang="en-US" sz="1400" i="1"/>
          </a:p>
        </p:txBody>
      </p:sp>
    </p:spTree>
    <p:extLst>
      <p:ext uri="{BB962C8B-B14F-4D97-AF65-F5344CB8AC3E}">
        <p14:creationId xmlns:p14="http://schemas.microsoft.com/office/powerpoint/2010/main" val="1498531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4449" t="17248" r="8417" b="10581"/>
          <a:stretch/>
        </p:blipFill>
        <p:spPr>
          <a:xfrm>
            <a:off x="1543574" y="1241571"/>
            <a:ext cx="9404059" cy="4949504"/>
          </a:xfrm>
          <a:prstGeom prst="rect">
            <a:avLst/>
          </a:prstGeom>
        </p:spPr>
      </p:pic>
      <p:sp>
        <p:nvSpPr>
          <p:cNvPr id="5" name="TextBox 4"/>
          <p:cNvSpPr txBox="1"/>
          <p:nvPr/>
        </p:nvSpPr>
        <p:spPr>
          <a:xfrm>
            <a:off x="268941" y="6508368"/>
            <a:ext cx="11349318" cy="307777"/>
          </a:xfrm>
          <a:prstGeom prst="rect">
            <a:avLst/>
          </a:prstGeom>
          <a:noFill/>
        </p:spPr>
        <p:txBody>
          <a:bodyPr wrap="square" rtlCol="0">
            <a:spAutoFit/>
          </a:bodyPr>
          <a:lstStyle/>
          <a:p>
            <a:r>
              <a:rPr lang="en-US" sz="1400" i="1" smtClean="0"/>
              <a:t>http://hutternhower.sph.havard.edu/bst281</a:t>
            </a:r>
            <a:endParaRPr lang="en-US" sz="1400" i="1"/>
          </a:p>
        </p:txBody>
      </p:sp>
      <p:sp>
        <p:nvSpPr>
          <p:cNvPr id="7" name="TextBox 6"/>
          <p:cNvSpPr txBox="1"/>
          <p:nvPr/>
        </p:nvSpPr>
        <p:spPr>
          <a:xfrm>
            <a:off x="681316" y="466164"/>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Amplicon/16S sequencing: Data Processing</a:t>
            </a:r>
            <a:endParaRPr lang="en-US" sz="3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64712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70226" y="1475884"/>
            <a:ext cx="10412508" cy="4536141"/>
            <a:chOff x="793376" y="1649505"/>
            <a:chExt cx="10412508" cy="4536141"/>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9265" t="20654" r="16470" b="21830"/>
            <a:stretch/>
          </p:blipFill>
          <p:spPr>
            <a:xfrm>
              <a:off x="793376" y="1649505"/>
              <a:ext cx="10412508" cy="4536141"/>
            </a:xfrm>
            <a:prstGeom prst="rect">
              <a:avLst/>
            </a:prstGeom>
          </p:spPr>
        </p:pic>
        <p:pic>
          <p:nvPicPr>
            <p:cNvPr id="5" name="Picture 4"/>
            <p:cNvPicPr>
              <a:picLocks noChangeAspect="1"/>
            </p:cNvPicPr>
            <p:nvPr/>
          </p:nvPicPr>
          <p:blipFill rotWithShape="1">
            <a:blip r:embed="rId4"/>
            <a:srcRect l="64447" t="35462" r="17364" b="34967"/>
            <a:stretch/>
          </p:blipFill>
          <p:spPr>
            <a:xfrm>
              <a:off x="8481270" y="2751505"/>
              <a:ext cx="2550253" cy="2332139"/>
            </a:xfrm>
            <a:prstGeom prst="rect">
              <a:avLst/>
            </a:prstGeom>
          </p:spPr>
        </p:pic>
        <p:pic>
          <p:nvPicPr>
            <p:cNvPr id="6" name="Picture 5"/>
            <p:cNvPicPr>
              <a:picLocks noChangeAspect="1"/>
            </p:cNvPicPr>
            <p:nvPr/>
          </p:nvPicPr>
          <p:blipFill rotWithShape="1">
            <a:blip r:embed="rId4"/>
            <a:srcRect l="9691" t="20569" r="75162" b="53174"/>
            <a:stretch/>
          </p:blipFill>
          <p:spPr>
            <a:xfrm>
              <a:off x="885654" y="1649505"/>
              <a:ext cx="2123813" cy="2070766"/>
            </a:xfrm>
            <a:prstGeom prst="rect">
              <a:avLst/>
            </a:prstGeom>
          </p:spPr>
        </p:pic>
      </p:grpSp>
      <p:sp>
        <p:nvSpPr>
          <p:cNvPr id="8" name="Rectangle 7"/>
          <p:cNvSpPr/>
          <p:nvPr/>
        </p:nvSpPr>
        <p:spPr>
          <a:xfrm>
            <a:off x="877890" y="518068"/>
            <a:ext cx="7908640" cy="553998"/>
          </a:xfrm>
          <a:prstGeom prst="rect">
            <a:avLst/>
          </a:prstGeom>
        </p:spPr>
        <p:txBody>
          <a:bodyPr wrap="none">
            <a:spAutoFit/>
          </a:bodyPr>
          <a:lstStyle/>
          <a:p>
            <a:r>
              <a:rPr lang="en-US" sz="3000" b="1" smtClean="0"/>
              <a:t>Whole metagenome shotgun (WMS) sequencing</a:t>
            </a:r>
            <a:endParaRPr lang="en-US" sz="3000" b="1"/>
          </a:p>
        </p:txBody>
      </p:sp>
    </p:spTree>
    <p:extLst>
      <p:ext uri="{BB962C8B-B14F-4D97-AF65-F5344CB8AC3E}">
        <p14:creationId xmlns:p14="http://schemas.microsoft.com/office/powerpoint/2010/main" val="4102533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585" t="41259" r="13538" b="13459"/>
          <a:stretch/>
        </p:blipFill>
        <p:spPr>
          <a:xfrm>
            <a:off x="1457864" y="2984738"/>
            <a:ext cx="8885207" cy="3105510"/>
          </a:xfrm>
          <a:prstGeom prst="rect">
            <a:avLst/>
          </a:prstGeom>
        </p:spPr>
      </p:pic>
      <p:sp>
        <p:nvSpPr>
          <p:cNvPr id="5" name="TextBox 4"/>
          <p:cNvSpPr txBox="1"/>
          <p:nvPr/>
        </p:nvSpPr>
        <p:spPr>
          <a:xfrm>
            <a:off x="681316" y="466164"/>
            <a:ext cx="11259671"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WMS sequencing: Maping-based analysis</a:t>
            </a:r>
            <a:endParaRPr lang="en-US" sz="3600" b="1">
              <a:latin typeface="Times New Roman" panose="02020603050405020304" pitchFamily="18" charset="0"/>
              <a:cs typeface="Times New Roman" panose="02020603050405020304" pitchFamily="18" charset="0"/>
            </a:endParaRPr>
          </a:p>
        </p:txBody>
      </p:sp>
      <p:sp>
        <p:nvSpPr>
          <p:cNvPr id="6" name="TextBox 5"/>
          <p:cNvSpPr txBox="1"/>
          <p:nvPr/>
        </p:nvSpPr>
        <p:spPr>
          <a:xfrm>
            <a:off x="897146" y="1366289"/>
            <a:ext cx="10006641" cy="1200329"/>
          </a:xfrm>
          <a:prstGeom prst="rect">
            <a:avLst/>
          </a:prstGeom>
          <a:noFill/>
        </p:spPr>
        <p:txBody>
          <a:bodyPr wrap="square" rtlCol="0">
            <a:spAutoFit/>
          </a:bodyPr>
          <a:lstStyle/>
          <a:p>
            <a:pPr marL="285750" indent="-285750">
              <a:buFont typeface="Arial" panose="020B0604020202020204" pitchFamily="34" charset="0"/>
              <a:buChar char="•"/>
            </a:pPr>
            <a:r>
              <a:rPr lang="en-US" sz="2400" smtClean="0">
                <a:cs typeface="Times New Roman" panose="02020603050405020304" pitchFamily="18" charset="0"/>
              </a:rPr>
              <a:t>Mapping a DNA read/fragment means finding a sequence in a data base (gene, protein or genome) that could be the source of the read/fragment</a:t>
            </a:r>
          </a:p>
          <a:p>
            <a:pPr marL="285750" indent="-285750">
              <a:buFont typeface="Arial" panose="020B0604020202020204" pitchFamily="34" charset="0"/>
              <a:buChar char="•"/>
            </a:pPr>
            <a:r>
              <a:rPr lang="en-US" sz="2400" smtClean="0">
                <a:cs typeface="Times New Roman" panose="02020603050405020304" pitchFamily="18" charset="0"/>
              </a:rPr>
              <a:t>This is often done by sequence alignment (e.g. BLAST, bowtie2, DIAMOND)</a:t>
            </a:r>
            <a:endParaRPr lang="en-US" sz="2400">
              <a:cs typeface="Times New Roman" panose="02020603050405020304" pitchFamily="18" charset="0"/>
            </a:endParaRPr>
          </a:p>
        </p:txBody>
      </p:sp>
      <p:sp>
        <p:nvSpPr>
          <p:cNvPr id="7" name="TextBox 6"/>
          <p:cNvSpPr txBox="1"/>
          <p:nvPr/>
        </p:nvSpPr>
        <p:spPr>
          <a:xfrm>
            <a:off x="268941" y="6508368"/>
            <a:ext cx="11349318" cy="307777"/>
          </a:xfrm>
          <a:prstGeom prst="rect">
            <a:avLst/>
          </a:prstGeom>
          <a:noFill/>
        </p:spPr>
        <p:txBody>
          <a:bodyPr wrap="square" rtlCol="0">
            <a:spAutoFit/>
          </a:bodyPr>
          <a:lstStyle/>
          <a:p>
            <a:r>
              <a:rPr lang="en-US" sz="1400" i="1" smtClean="0"/>
              <a:t>http://hutternhower.sph.havard.edu/bst281</a:t>
            </a:r>
            <a:endParaRPr lang="en-US" sz="1400" i="1"/>
          </a:p>
        </p:txBody>
      </p:sp>
    </p:spTree>
    <p:extLst>
      <p:ext uri="{BB962C8B-B14F-4D97-AF65-F5344CB8AC3E}">
        <p14:creationId xmlns:p14="http://schemas.microsoft.com/office/powerpoint/2010/main" val="4272947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TotalTime>
  <Words>596</Words>
  <Application>Microsoft Office PowerPoint</Application>
  <PresentationFormat>Widescreen</PresentationFormat>
  <Paragraphs>106</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 Son</dc:creator>
  <cp:lastModifiedBy>Hoang Son</cp:lastModifiedBy>
  <cp:revision>42</cp:revision>
  <dcterms:created xsi:type="dcterms:W3CDTF">2024-07-11T06:08:14Z</dcterms:created>
  <dcterms:modified xsi:type="dcterms:W3CDTF">2024-07-11T15:09:25Z</dcterms:modified>
</cp:coreProperties>
</file>